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8" r:id="rId2"/>
    <p:sldId id="260" r:id="rId3"/>
    <p:sldId id="263" r:id="rId4"/>
    <p:sldId id="264" r:id="rId5"/>
    <p:sldId id="266" r:id="rId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6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082E8A29-955A-4C7C-A174-3E9DCD4DC89B}">
      <dgm:prSet phldrT="[Text]"/>
      <dgm:spPr/>
      <dgm:t>
        <a:bodyPr rtlCol="0"/>
        <a:lstStyle/>
        <a:p>
          <a:pPr rtl="0"/>
          <a:r>
            <a:rPr lang="es-EC" b="1" dirty="0" smtClean="0"/>
            <a:t>Diagnóstico del nivel de conocimiento</a:t>
          </a:r>
        </a:p>
        <a:p>
          <a:pPr rtl="0"/>
          <a:endParaRPr lang="es-ES" b="0" noProof="0" dirty="0"/>
        </a:p>
      </dgm:t>
    </dgm:pt>
    <dgm:pt modelId="{BA7938E6-8DFA-40B7-B4C4-EACC6D85FC31}" type="parTrans" cxnId="{2986897A-7787-444F-B6C8-41F3823EF3C1}">
      <dgm:prSet/>
      <dgm:spPr/>
      <dgm:t>
        <a:bodyPr rtlCol="0"/>
        <a:lstStyle/>
        <a:p>
          <a:pPr rtl="0"/>
          <a:endParaRPr lang="en-US"/>
        </a:p>
      </dgm:t>
    </dgm:pt>
    <dgm:pt modelId="{C2176686-D23E-48EB-9D1B-1A1B46236638}" type="sibTrans" cxnId="{2986897A-7787-444F-B6C8-41F3823EF3C1}">
      <dgm:prSet/>
      <dgm:spPr/>
      <dgm:t>
        <a:bodyPr rtlCol="0"/>
        <a:lstStyle/>
        <a:p>
          <a:pPr rtl="0"/>
          <a:endParaRPr lang="en-US"/>
        </a:p>
      </dgm:t>
    </dgm:pt>
    <dgm:pt modelId="{B6E26FFC-9977-4BBC-BEC7-3D6B63754E52}">
      <dgm:prSet phldrT="[Text]"/>
      <dgm:spPr/>
      <dgm:t>
        <a:bodyPr rtlCol="0"/>
        <a:lstStyle/>
        <a:p>
          <a:pPr rtl="0"/>
          <a:r>
            <a:rPr lang="es-EC" b="1" dirty="0" smtClean="0"/>
            <a:t>Nivelación de los conocimientos</a:t>
          </a:r>
          <a:endParaRPr lang="es-ES" b="1" noProof="0" dirty="0"/>
        </a:p>
      </dgm:t>
    </dgm:pt>
    <dgm:pt modelId="{5CEFBD89-2F4F-4B51-A98A-0F3C86494166}" type="parTrans" cxnId="{17E73148-9C08-4999-B21E-F3C5A0E3FC0C}">
      <dgm:prSet/>
      <dgm:spPr/>
      <dgm:t>
        <a:bodyPr rtlCol="0"/>
        <a:lstStyle/>
        <a:p>
          <a:pPr rtl="0"/>
          <a:endParaRPr lang="en-US"/>
        </a:p>
      </dgm:t>
    </dgm:pt>
    <dgm:pt modelId="{48634C00-2335-4923-9072-EB7482323D9C}" type="sibTrans" cxnId="{17E73148-9C08-4999-B21E-F3C5A0E3FC0C}">
      <dgm:prSet/>
      <dgm:spPr/>
      <dgm:t>
        <a:bodyPr rtlCol="0"/>
        <a:lstStyle/>
        <a:p>
          <a:pPr rtl="0"/>
          <a:endParaRPr lang="en-US"/>
        </a:p>
      </dgm:t>
    </dgm:pt>
    <dgm:pt modelId="{CBCC21F5-552F-4D39-812E-6FCD4A366F58}">
      <dgm:prSet phldrT="[Text]"/>
      <dgm:spPr/>
      <dgm:t>
        <a:bodyPr rtlCol="0"/>
        <a:lstStyle/>
        <a:p>
          <a:pPr rtl="0"/>
          <a:r>
            <a:rPr lang="es-ES" noProof="0" dirty="0" smtClean="0"/>
            <a:t>Retroalimentar  conocimientos básico que le permitan aprehender nuevos conocimientos. A través de  indagación , razonamiento y aplicaciones de conocimiento. </a:t>
          </a:r>
          <a:endParaRPr lang="es-ES" noProof="0" dirty="0"/>
        </a:p>
      </dgm:t>
    </dgm:pt>
    <dgm:pt modelId="{4A973A1C-85F1-4969-A536-D29940229E2C}" type="parTrans" cxnId="{3C41F2E0-4620-40B4-9857-68872B278EFB}">
      <dgm:prSet/>
      <dgm:spPr/>
      <dgm:t>
        <a:bodyPr rtlCol="0"/>
        <a:lstStyle/>
        <a:p>
          <a:pPr rtl="0"/>
          <a:endParaRPr lang="en-US"/>
        </a:p>
      </dgm:t>
    </dgm:pt>
    <dgm:pt modelId="{3640B940-6901-481F-ADF7-6B77DEEED764}" type="sibTrans" cxnId="{3C41F2E0-4620-40B4-9857-68872B278EFB}">
      <dgm:prSet/>
      <dgm:spPr/>
      <dgm:t>
        <a:bodyPr rtlCol="0"/>
        <a:lstStyle/>
        <a:p>
          <a:pPr rtl="0"/>
          <a:endParaRPr lang="en-US"/>
        </a:p>
      </dgm:t>
    </dgm:pt>
    <dgm:pt modelId="{6D0E5D9F-7263-4526-A227-51301233F549}">
      <dgm:prSet phldrT="[Text]"/>
      <dgm:spPr/>
      <dgm:t>
        <a:bodyPr rtlCol="0"/>
        <a:lstStyle/>
        <a:p>
          <a:pPr rtl="0"/>
          <a:r>
            <a:rPr lang="es-EC" b="1" dirty="0" smtClean="0"/>
            <a:t>Evaluación</a:t>
          </a:r>
          <a:endParaRPr lang="es-ES" b="1" noProof="0" dirty="0"/>
        </a:p>
      </dgm:t>
    </dgm:pt>
    <dgm:pt modelId="{23416D07-25F8-426C-BC65-639E6BCF4D6D}" type="parTrans" cxnId="{C8C462C6-33A3-4E8B-91FE-36DBE92F1C4A}">
      <dgm:prSet/>
      <dgm:spPr/>
      <dgm:t>
        <a:bodyPr rtlCol="0"/>
        <a:lstStyle/>
        <a:p>
          <a:pPr rtl="0"/>
          <a:endParaRPr lang="en-US"/>
        </a:p>
      </dgm:t>
    </dgm:pt>
    <dgm:pt modelId="{DE289E29-1989-4D8E-8AA6-F030105B3F13}" type="sibTrans" cxnId="{C8C462C6-33A3-4E8B-91FE-36DBE92F1C4A}">
      <dgm:prSet/>
      <dgm:spPr/>
      <dgm:t>
        <a:bodyPr rtlCol="0"/>
        <a:lstStyle/>
        <a:p>
          <a:pPr rtl="0"/>
          <a:endParaRPr lang="en-US"/>
        </a:p>
      </dgm:t>
    </dgm:pt>
    <dgm:pt modelId="{F3256203-D9D1-492A-B801-68C1A32486F0}">
      <dgm:prSet phldrT="[Text]"/>
      <dgm:spPr/>
      <dgm:t>
        <a:bodyPr rtlCol="0"/>
        <a:lstStyle/>
        <a:p>
          <a:pPr rtl="0"/>
          <a:r>
            <a:rPr lang="es-ES" noProof="0" dirty="0" smtClean="0"/>
            <a:t>Verificar los logros alcanzados en el desarrollo de las destrezas y conocimientos. </a:t>
          </a:r>
          <a:endParaRPr lang="es-ES" noProof="0" dirty="0"/>
        </a:p>
      </dgm:t>
    </dgm:pt>
    <dgm:pt modelId="{E9A20291-2E30-4C14-BB7D-DC095A20ECB6}" type="parTrans" cxnId="{1B8E71B0-2D3A-4AB0-8843-CFDACEDC3198}">
      <dgm:prSet/>
      <dgm:spPr/>
      <dgm:t>
        <a:bodyPr rtlCol="0"/>
        <a:lstStyle/>
        <a:p>
          <a:pPr rtl="0"/>
          <a:endParaRPr lang="en-US"/>
        </a:p>
      </dgm:t>
    </dgm:pt>
    <dgm:pt modelId="{6C9440D0-8847-40C0-98BC-2B5EA5745C3A}" type="sibTrans" cxnId="{1B8E71B0-2D3A-4AB0-8843-CFDACEDC3198}">
      <dgm:prSet/>
      <dgm:spPr/>
      <dgm:t>
        <a:bodyPr rtlCol="0"/>
        <a:lstStyle/>
        <a:p>
          <a:pPr rtl="0"/>
          <a:endParaRPr lang="en-US"/>
        </a:p>
      </dgm:t>
    </dgm:pt>
    <dgm:pt modelId="{23A0DE4A-FE92-496E-B335-3433CEFB74E9}">
      <dgm:prSet phldrT="[Text]"/>
      <dgm:spPr/>
      <dgm:t>
        <a:bodyPr rtlCol="0"/>
        <a:lstStyle/>
        <a:p>
          <a:pPr rtl="0"/>
          <a:r>
            <a:rPr lang="es-ES" noProof="0" dirty="0" smtClean="0"/>
            <a:t>Ésta etapa permite conocer la situación actual de los estudiantes.  </a:t>
          </a:r>
          <a:endParaRPr lang="es-ES" noProof="0" dirty="0"/>
        </a:p>
      </dgm:t>
    </dgm:pt>
    <dgm:pt modelId="{55DF926D-029A-4E18-95C4-77A5A37CAE40}" type="sibTrans" cxnId="{67A03D8F-F327-4A9F-ABBC-1EB67EFD1ECB}">
      <dgm:prSet/>
      <dgm:spPr/>
      <dgm:t>
        <a:bodyPr rtlCol="0"/>
        <a:lstStyle/>
        <a:p>
          <a:pPr rtl="0"/>
          <a:endParaRPr lang="en-US"/>
        </a:p>
      </dgm:t>
    </dgm:pt>
    <dgm:pt modelId="{68935D38-FEDC-4CD3-8002-43CB3944BEAF}" type="parTrans" cxnId="{67A03D8F-F327-4A9F-ABBC-1EB67EFD1ECB}">
      <dgm:prSet/>
      <dgm:spPr/>
      <dgm:t>
        <a:bodyPr rtlCol="0"/>
        <a:lstStyle/>
        <a:p>
          <a:pPr rtl="0"/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8302F07-D6A9-46A5-9807-EBF6C9F5B2DD}" type="pres">
      <dgm:prSet presAssocID="{082E8A29-955A-4C7C-A174-3E9DCD4DC89B}" presName="node" presStyleLbl="node1" presStyleIdx="0" presStyleCnt="3" custLinFactX="-644" custLinFactNeighborX="-100000" custLinFactNeighborY="-3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B8E71B0-2D3A-4AB0-8843-CFDACEDC3198}" srcId="{6D0E5D9F-7263-4526-A227-51301233F549}" destId="{F3256203-D9D1-492A-B801-68C1A32486F0}" srcOrd="0" destOrd="0" parTransId="{E9A20291-2E30-4C14-BB7D-DC095A20ECB6}" sibTransId="{6C9440D0-8847-40C0-98BC-2B5EA5745C3A}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CC1A92EB-2672-4443-858D-BCA16F76F740}" type="presOf" srcId="{F3256203-D9D1-492A-B801-68C1A32486F0}" destId="{25A33852-3C4B-4406-8856-3A4D6201948C}" srcOrd="0" destOrd="1" presId="urn:microsoft.com/office/officeart/2005/8/layout/hList6"/>
    <dgm:cxn modelId="{F4F3BD4C-7DE7-449F-8ECF-B43B2B86F2EB}" type="presOf" srcId="{CBCC21F5-552F-4D39-812E-6FCD4A366F58}" destId="{DAD9059A-916A-4916-A2A8-B42491568DD3}" srcOrd="0" destOrd="1" presId="urn:microsoft.com/office/officeart/2005/8/layout/hList6"/>
    <dgm:cxn modelId="{67A03D8F-F327-4A9F-ABBC-1EB67EFD1ECB}" srcId="{082E8A29-955A-4C7C-A174-3E9DCD4DC89B}" destId="{23A0DE4A-FE92-496E-B335-3433CEFB74E9}" srcOrd="0" destOrd="0" parTransId="{68935D38-FEDC-4CD3-8002-43CB3944BEAF}" sibTransId="{55DF926D-029A-4E18-95C4-77A5A37CAE40}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C06DA1C3-D38F-43B1-B24E-E80592CC29EC}" type="presOf" srcId="{23A0DE4A-FE92-496E-B335-3433CEFB74E9}" destId="{98302F07-D6A9-46A5-9807-EBF6C9F5B2DD}" srcOrd="0" destOrd="1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3C41F2E0-4620-40B4-9857-68872B278EFB}" srcId="{B6E26FFC-9977-4BBC-BEC7-3D6B63754E52}" destId="{CBCC21F5-552F-4D39-812E-6FCD4A366F58}" srcOrd="0" destOrd="0" parTransId="{4A973A1C-85F1-4969-A536-D29940229E2C}" sibTransId="{3640B940-6901-481F-ADF7-6B77DEEED764}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B910F504-589D-4168-B820-FECB0EF26955}" type="presParOf" srcId="{6F1872F4-A030-4D64-A17C-72EA1ABBD62E}" destId="{39AEACD1-F8CF-4528-8379-DAA829B3790B}" srcOrd="3" destOrd="0" presId="urn:microsoft.com/office/officeart/2005/8/layout/hList6"/>
    <dgm:cxn modelId="{AEDC4C6E-DC7C-4364-8563-E748313EFA17}" type="presParOf" srcId="{6F1872F4-A030-4D64-A17C-72EA1ABBD62E}" destId="{25A33852-3C4B-4406-8856-3A4D6201948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559604" y="559604"/>
          <a:ext cx="3994150" cy="287494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0" rIns="135878" bIns="0" numCol="1" spcCol="1270" rtlCol="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Diagnóstico del nivel de conocimiento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b="0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noProof="0" dirty="0" smtClean="0"/>
            <a:t>Ésta etapa permite conocer la situación actual de los estudiantes.  </a:t>
          </a:r>
          <a:endParaRPr lang="es-ES" sz="1600" kern="1200" noProof="0" dirty="0"/>
        </a:p>
      </dsp:txBody>
      <dsp:txXfrm rot="5400000">
        <a:off x="1" y="798829"/>
        <a:ext cx="2874940" cy="2396490"/>
      </dsp:txXfrm>
    </dsp:sp>
    <dsp:sp modelId="{DAD9059A-916A-4916-A2A8-B42491568DD3}">
      <dsp:nvSpPr>
        <dsp:cNvPr id="0" name=""/>
        <dsp:cNvSpPr/>
      </dsp:nvSpPr>
      <dsp:spPr>
        <a:xfrm rot="16200000">
          <a:off x="2532062" y="559604"/>
          <a:ext cx="3994150" cy="287494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0" rIns="135878" bIns="0" numCol="1" spcCol="1270" rtlCol="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Nivelación de los conocimientos</a:t>
          </a:r>
          <a:endParaRPr lang="es-ES" sz="2100" b="1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noProof="0" dirty="0" smtClean="0"/>
            <a:t>Retroalimentar  conocimientos básico que le permitan aprehender nuevos conocimientos. A través de  indagación , razonamiento y aplicaciones de conocimiento. </a:t>
          </a:r>
          <a:endParaRPr lang="es-ES" sz="1600" kern="1200" noProof="0" dirty="0"/>
        </a:p>
      </dsp:txBody>
      <dsp:txXfrm rot="5400000">
        <a:off x="3091667" y="798829"/>
        <a:ext cx="2874940" cy="2396490"/>
      </dsp:txXfrm>
    </dsp:sp>
    <dsp:sp modelId="{25A33852-3C4B-4406-8856-3A4D6201948C}">
      <dsp:nvSpPr>
        <dsp:cNvPr id="0" name=""/>
        <dsp:cNvSpPr/>
      </dsp:nvSpPr>
      <dsp:spPr>
        <a:xfrm rot="16200000">
          <a:off x="5622623" y="559604"/>
          <a:ext cx="3994150" cy="287494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0" rIns="135878" bIns="0" numCol="1" spcCol="1270" rtlCol="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Evaluación</a:t>
          </a:r>
          <a:endParaRPr lang="es-ES" sz="2100" b="1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noProof="0" dirty="0" smtClean="0"/>
            <a:t>Verificar los logros alcanzados en el desarrollo de las destrezas y conocimientos. </a:t>
          </a:r>
          <a:endParaRPr lang="es-ES" sz="1600" kern="1200" noProof="0" dirty="0"/>
        </a:p>
      </dsp:txBody>
      <dsp:txXfrm rot="5400000">
        <a:off x="6182228" y="798829"/>
        <a:ext cx="2874940" cy="2396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AD67AFF-0AE5-4D8B-883A-95F7023E07EC}" type="datetime1">
              <a:rPr lang="es-ES" smtClean="0"/>
              <a:t>06/01/2022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7D46D3C-0821-4916-87E8-732AE60A7DD6}" type="datetime1">
              <a:rPr lang="es-ES" noProof="0" smtClean="0"/>
              <a:t>06/01/2022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8828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41003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61925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3336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Rectángulo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 dirty="0"/>
          </a:p>
        </p:txBody>
      </p:sp>
      <p:sp>
        <p:nvSpPr>
          <p:cNvPr id="11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855CB799-6499-4E1E-8257-C777037FBB0C}" type="datetime1">
              <a:rPr lang="es-ES" noProof="0" smtClean="0"/>
              <a:t>06/01/2022</a:t>
            </a:fld>
            <a:endParaRPr lang="es-ES" noProof="0" dirty="0"/>
          </a:p>
        </p:txBody>
      </p:sp>
      <p:sp>
        <p:nvSpPr>
          <p:cNvPr id="12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13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37F32E-9C31-4EBC-9CF6-7E0795975D22}" type="datetime1">
              <a:rPr lang="es-ES" noProof="0" smtClean="0"/>
              <a:t>06/01/2022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0DE5E64D-8309-4EA3-9E01-E99A0B9E852A}" type="datetime1">
              <a:rPr lang="es-ES" noProof="0" smtClean="0"/>
              <a:t>06/01/2022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D7AF38-4C5D-4919-B713-BCE928D84993}" type="datetime1">
              <a:rPr lang="es-ES" noProof="0" smtClean="0"/>
              <a:t>06/01/2022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F8A7DBF6-2AC7-4A48-B394-E7B6C748C10D}" type="datetime1">
              <a:rPr lang="es-ES" noProof="0" smtClean="0"/>
              <a:t>06/01/2022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5771C8-10A4-40A2-B087-7EAE1E72B338}" type="datetime1">
              <a:rPr lang="es-ES" noProof="0" smtClean="0"/>
              <a:t>06/01/2022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C3F35A-BE91-47D4-B680-814AAA83232F}" type="datetime1">
              <a:rPr lang="es-ES" noProof="0" smtClean="0"/>
              <a:t>06/01/2022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4A5508-0173-4F7B-BA1F-6FDD23DC888F}" type="datetime1">
              <a:rPr lang="es-ES" noProof="0" smtClean="0"/>
              <a:t>06/01/2022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3F45BD-EAC1-4ECC-91A9-2B1B76C5FA67}" type="datetime1">
              <a:rPr lang="es-ES" noProof="0" smtClean="0"/>
              <a:t>06/01/2022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3" name="Marcador de posición de contenido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10B4E3-ACD8-472A-AF6F-98A76C82A9AD}" type="datetime1">
              <a:rPr lang="es-ES" noProof="0" smtClean="0"/>
              <a:t>06/01/2022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736085-0EE4-4C8F-879E-58330D243B98}" type="datetime1">
              <a:rPr lang="es-ES" noProof="0" smtClean="0"/>
              <a:t>06/01/2022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</a:t>
            </a:r>
          </a:p>
          <a:p>
            <a:pPr lvl="6" rtl="0"/>
            <a:r>
              <a:rPr lang="es-ES" noProof="0" dirty="0"/>
              <a:t>Séptimo</a:t>
            </a:r>
          </a:p>
          <a:p>
            <a:pPr lvl="7" rtl="0"/>
            <a:r>
              <a:rPr lang="es-ES" noProof="0" dirty="0"/>
              <a:t>Octavo</a:t>
            </a:r>
          </a:p>
          <a:p>
            <a:pPr lvl="8" rtl="0"/>
            <a:r>
              <a:rPr lang="es-ES" noProof="0" dirty="0"/>
              <a:t>Noveno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3630E4A0-57EE-4B46-A340-CC6C398489DE}" type="datetime1">
              <a:rPr lang="es-ES" noProof="0" smtClean="0"/>
              <a:t>06/01/2022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BIENVENIDOS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PROPEDÉUTICO </a:t>
            </a:r>
          </a:p>
          <a:p>
            <a:pPr rtl="0"/>
            <a:r>
              <a:rPr lang="es-ES" dirty="0" smtClean="0"/>
              <a:t>FÍSICA</a:t>
            </a:r>
            <a:r>
              <a:rPr lang="es-ES" dirty="0" smtClean="0"/>
              <a:t>                                           </a:t>
            </a:r>
            <a:endParaRPr lang="es-ES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9768508" y="2704981"/>
            <a:ext cx="2211458" cy="865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SEGUNDO</a:t>
            </a:r>
            <a:r>
              <a:rPr lang="es-ES" dirty="0" smtClean="0"/>
              <a:t> </a:t>
            </a:r>
            <a:r>
              <a:rPr lang="es-ES" dirty="0" smtClean="0"/>
              <a:t>AÑO DE BACHILLERATO                                       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C" b="1" dirty="0"/>
              <a:t>E</a:t>
            </a:r>
            <a:r>
              <a:rPr lang="es-EC" b="1" dirty="0" smtClean="0"/>
              <a:t>tapa propedéutica:  </a:t>
            </a:r>
            <a:endParaRPr lang="en-US" dirty="0"/>
          </a:p>
        </p:txBody>
      </p:sp>
      <p:sp>
        <p:nvSpPr>
          <p:cNvPr id="14" name="Marcador de posición de contenido 2"/>
          <p:cNvSpPr>
            <a:spLocks noGrp="1"/>
          </p:cNvSpPr>
          <p:nvPr>
            <p:ph idx="1"/>
          </p:nvPr>
        </p:nvSpPr>
        <p:spPr>
          <a:xfrm>
            <a:off x="1001864" y="3441700"/>
            <a:ext cx="9628632" cy="3000306"/>
          </a:xfrm>
        </p:spPr>
        <p:txBody>
          <a:bodyPr rtlCol="0"/>
          <a:lstStyle/>
          <a:p>
            <a:r>
              <a:rPr lang="es-EC" dirty="0"/>
              <a:t>La etapa propedéutica, para el nivel de Bachillerato General Unificado, se implementará al inicio de cada curso, de la siguiente manera: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C" b="1" dirty="0"/>
              <a:t>Ésta etapa propedéutica está constituida por tres momentos: </a:t>
            </a:r>
            <a:endParaRPr lang="es-ES" dirty="0"/>
          </a:p>
        </p:txBody>
      </p:sp>
      <p:graphicFrame>
        <p:nvGraphicFramePr>
          <p:cNvPr id="8" name="Marcador de posición de contenido 2" descr="Lista de trapezoides en la que se muestran 4 grupos que se organizan de izquierda a derecha con descripciones de tareas en cada grup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506998"/>
              </p:ext>
            </p:extLst>
          </p:nvPr>
        </p:nvGraphicFramePr>
        <p:xfrm>
          <a:off x="1279525" y="2190750"/>
          <a:ext cx="9058275" cy="3994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4028514" y="203201"/>
            <a:ext cx="6597465" cy="3759200"/>
          </a:xfrm>
        </p:spPr>
        <p:txBody>
          <a:bodyPr rtlCol="0"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C" dirty="0" smtClean="0"/>
              <a:t>Realizar </a:t>
            </a:r>
            <a:r>
              <a:rPr lang="es-EC" dirty="0"/>
              <a:t>operaciones y relaciones de orden con números reales. </a:t>
            </a:r>
            <a:endParaRPr lang="en-US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C" dirty="0" smtClean="0"/>
              <a:t>Resolver </a:t>
            </a:r>
            <a:r>
              <a:rPr lang="es-EC" dirty="0"/>
              <a:t>problemas que requieren el uso del Teorema de Pitágoras y las relaciones trigonométricas. </a:t>
            </a:r>
            <a:endParaRPr lang="en-US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C" dirty="0" smtClean="0"/>
              <a:t>Calcular </a:t>
            </a:r>
            <a:r>
              <a:rPr lang="es-EC" dirty="0"/>
              <a:t>productos, cocientes </a:t>
            </a:r>
            <a:r>
              <a:rPr lang="es-EC" dirty="0" smtClean="0"/>
              <a:t>notables.  </a:t>
            </a:r>
            <a:endParaRPr lang="en-US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C" dirty="0" smtClean="0"/>
              <a:t>Resolver problemas que </a:t>
            </a:r>
            <a:r>
              <a:rPr lang="es-EC" dirty="0"/>
              <a:t>requieran ecuaciones e inecuaciones de primer grado. </a:t>
            </a:r>
            <a:endParaRPr lang="en-US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C" dirty="0" smtClean="0"/>
              <a:t>Describir resultados </a:t>
            </a:r>
            <a:r>
              <a:rPr lang="es-EC" dirty="0"/>
              <a:t>utilizando notación científica. </a:t>
            </a:r>
            <a:endParaRPr lang="en-US" dirty="0"/>
          </a:p>
          <a:p>
            <a:pPr rtl="0"/>
            <a:endParaRPr lang="es-ES" dirty="0"/>
          </a:p>
        </p:txBody>
      </p:sp>
      <p:sp>
        <p:nvSpPr>
          <p:cNvPr id="5" name="Marcador de posición de texto 2"/>
          <p:cNvSpPr txBox="1">
            <a:spLocks/>
          </p:cNvSpPr>
          <p:nvPr/>
        </p:nvSpPr>
        <p:spPr>
          <a:xfrm>
            <a:off x="4346014" y="4838699"/>
            <a:ext cx="6597465" cy="1016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En </a:t>
            </a:r>
            <a:r>
              <a:rPr lang="es-ES" dirty="0"/>
              <a:t>é</a:t>
            </a:r>
            <a:r>
              <a:rPr lang="es-ES" dirty="0" smtClean="0"/>
              <a:t>sta etapa propedéutica tú podrás </a:t>
            </a:r>
            <a:endParaRPr lang="es-ES" dirty="0"/>
          </a:p>
        </p:txBody>
      </p:sp>
      <p:sp>
        <p:nvSpPr>
          <p:cNvPr id="3" name="Flecha curvada hacia arriba 2"/>
          <p:cNvSpPr/>
          <p:nvPr/>
        </p:nvSpPr>
        <p:spPr>
          <a:xfrm rot="14791357">
            <a:off x="8775700" y="3911601"/>
            <a:ext cx="1587500" cy="81279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Guía Académica: </a:t>
            </a:r>
            <a:endParaRPr lang="en-U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246888" y="2438400"/>
            <a:ext cx="10116312" cy="142725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dirty="0" smtClean="0"/>
              <a:t>Tu curso lo podrás realizar con la ayuda de tu Libro guía para el Estudiante.</a:t>
            </a:r>
          </a:p>
          <a:p>
            <a:endParaRPr lang="en-US" dirty="0"/>
          </a:p>
        </p:txBody>
      </p:sp>
      <p:sp>
        <p:nvSpPr>
          <p:cNvPr id="7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61188" y="3761969"/>
            <a:ext cx="9494012" cy="58143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b="0" dirty="0" smtClean="0"/>
              <a:t>Libro </a:t>
            </a:r>
            <a:r>
              <a:rPr lang="es-ES" dirty="0" smtClean="0"/>
              <a:t>Física 2</a:t>
            </a:r>
            <a:r>
              <a:rPr lang="es-ES" b="0" dirty="0" smtClean="0"/>
              <a:t> </a:t>
            </a:r>
            <a:r>
              <a:rPr lang="es-ES" b="0" dirty="0" smtClean="0"/>
              <a:t>BGU, del Ministerio de Educación, Editorial Don Bosco.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2789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suntos educativo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750_TF03462902_TF03462902.potx" id="{4CE945C6-95B6-4FA9-BB0F-C70DFDA6D9C8}" vid="{F60AB2A4-3AA5-45D0-B345-5DEC87621E67}"/>
    </a:ext>
  </a:extLst>
</a:theme>
</file>

<file path=ppt/theme/theme2.xml><?xml version="1.0" encoding="utf-8"?>
<a:theme xmlns:a="http://schemas.openxmlformats.org/drawingml/2006/main" name="Tema d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temas educativos, diseño con ilustraciones en una pizarra (pantalla panorámica)</Template>
  <TotalTime>49</TotalTime>
  <Words>190</Words>
  <Application>Microsoft Office PowerPoint</Application>
  <PresentationFormat>Panorámica</PresentationFormat>
  <Paragraphs>26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Calibri</vt:lpstr>
      <vt:lpstr>Wingdings</vt:lpstr>
      <vt:lpstr>Asuntos educativos 16x9</vt:lpstr>
      <vt:lpstr>BIENVENIDOS </vt:lpstr>
      <vt:lpstr>Etapa propedéutica:  </vt:lpstr>
      <vt:lpstr>Ésta etapa propedéutica está constituida por tres momentos: </vt:lpstr>
      <vt:lpstr>Presentación de PowerPoint</vt:lpstr>
      <vt:lpstr>Guía Académica: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</dc:title>
  <dc:creator>usuario</dc:creator>
  <cp:lastModifiedBy>Javi</cp:lastModifiedBy>
  <cp:revision>13</cp:revision>
  <dcterms:created xsi:type="dcterms:W3CDTF">2020-03-22T18:20:24Z</dcterms:created>
  <dcterms:modified xsi:type="dcterms:W3CDTF">2022-01-07T00:02:56Z</dcterms:modified>
</cp:coreProperties>
</file>